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5" descr=""/>
          <p:cNvPicPr/>
          <p:nvPr/>
        </p:nvPicPr>
        <p:blipFill>
          <a:blip r:embed="rId1"/>
          <a:stretch/>
        </p:blipFill>
        <p:spPr>
          <a:xfrm>
            <a:off x="3060000" y="2889000"/>
            <a:ext cx="3523320" cy="377100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4240" y="213840"/>
            <a:ext cx="7771680" cy="91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AU" sz="2200" spc="-1" strike="noStrike">
                <a:solidFill>
                  <a:srgbClr val="000000"/>
                </a:solidFill>
                <a:latin typeface="Calibri"/>
              </a:rPr>
              <a:t>Applied Computing Slideshows</a:t>
            </a:r>
            <a:br>
              <a:rPr sz="4400"/>
            </a:br>
            <a:r>
              <a:rPr b="0" i="1" lang="en-AU" sz="2200" spc="-1" strike="noStrike">
                <a:solidFill>
                  <a:srgbClr val="000000"/>
                </a:solidFill>
                <a:latin typeface="Calibri"/>
              </a:rPr>
              <a:t>by Mark Kelly</a:t>
            </a:r>
            <a:br>
              <a:rPr sz="4400"/>
            </a:br>
            <a:r>
              <a:rPr b="0" i="1" lang="en-AU" sz="1500" spc="-1" strike="noStrike">
                <a:solidFill>
                  <a:srgbClr val="000000"/>
                </a:solidFill>
                <a:latin typeface="Calibri"/>
              </a:rPr>
              <a:t>vcedata.com</a:t>
            </a:r>
            <a:br>
              <a:rPr sz="2800"/>
            </a:br>
            <a:r>
              <a:rPr b="0" i="1" lang="en-AU" sz="1500" spc="-1" strike="noStrike">
                <a:solidFill>
                  <a:srgbClr val="000000"/>
                </a:solidFill>
                <a:latin typeface="Calibri"/>
              </a:rPr>
              <a:t>mark@vcedata.com</a:t>
            </a:r>
            <a:br>
              <a:rPr sz="2200"/>
            </a:br>
            <a:r>
              <a:rPr b="0" i="1" lang="en-AU" sz="1000" spc="-1" strike="noStrike">
                <a:solidFill>
                  <a:srgbClr val="000000"/>
                </a:solidFill>
                <a:latin typeface="Calibri"/>
              </a:rPr>
              <a:t>Last modified 2024-08-13</a:t>
            </a:r>
            <a:endParaRPr b="0" lang="en-A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itle 1"/>
          <p:cNvSpPr/>
          <p:nvPr/>
        </p:nvSpPr>
        <p:spPr>
          <a:xfrm>
            <a:off x="900000" y="1620000"/>
            <a:ext cx="7771680" cy="1142280"/>
          </a:xfrm>
          <a:custGeom>
            <a:avLst/>
            <a:gdLst>
              <a:gd name="textAreaLeft" fmla="*/ 0 w 7771680"/>
              <a:gd name="textAreaRight" fmla="*/ 7772040 w 7771680"/>
              <a:gd name="textAreaTop" fmla="*/ 0 h 1142280"/>
              <a:gd name="textAreaBottom" fmla="*/ 1142640 h 1142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700" spc="-1" strike="noStrike">
                <a:solidFill>
                  <a:srgbClr val="c9211e"/>
                </a:solidFill>
                <a:latin typeface="Calibri"/>
                <a:ea typeface="DejaVu Sans"/>
              </a:rPr>
              <a:t>Project </a:t>
            </a:r>
            <a:endParaRPr b="0" lang="en-AU" sz="47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700" spc="-1" strike="noStrike">
                <a:solidFill>
                  <a:srgbClr val="c9211e"/>
                </a:solidFill>
                <a:latin typeface="Calibri"/>
                <a:ea typeface="DejaVu Sans"/>
              </a:rPr>
              <a:t>Management </a:t>
            </a:r>
            <a:endParaRPr b="0" lang="en-AU" sz="4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Sample WBS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9" name=""/>
          <p:cNvGraphicFramePr/>
          <p:nvPr/>
        </p:nvGraphicFramePr>
        <p:xfrm>
          <a:off x="1428840" y="1428840"/>
          <a:ext cx="6095520" cy="4030200"/>
        </p:xfrm>
        <a:graphic>
          <a:graphicData uri="http://schemas.openxmlformats.org/drawingml/2006/table">
            <a:tbl>
              <a:tblPr/>
              <a:tblGrid>
                <a:gridCol w="3047760"/>
                <a:gridCol w="3048120"/>
              </a:tblGrid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WBS number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Task Description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Project initiation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Draft project plan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Analysis phase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Plan user interviews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2.2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</a:t>
                      </a: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Schedule users interviews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Examination and test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Test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Implementation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Post implementation review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" name="TextBox 4"/>
          <p:cNvSpPr/>
          <p:nvPr/>
        </p:nvSpPr>
        <p:spPr>
          <a:xfrm>
            <a:off x="714240" y="5643720"/>
            <a:ext cx="7857720" cy="916200"/>
          </a:xfrm>
          <a:custGeom>
            <a:avLst/>
            <a:gdLst>
              <a:gd name="textAreaLeft" fmla="*/ 0 w 7857720"/>
              <a:gd name="textAreaRight" fmla="*/ 7858080 w 7857720"/>
              <a:gd name="textAreaTop" fmla="*/ 0 h 916200"/>
              <a:gd name="textAreaBottom" fmla="*/ 916560 h 916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558ed5"/>
                </a:solidFill>
                <a:latin typeface="Arial"/>
                <a:ea typeface="DejaVu Sans"/>
              </a:rPr>
              <a:t>Note how large tasks (e.g. 1 and 2) can be subdivided into subtasks (e.g. 2.1, 2.2).  Later, large tasks can be collapsed or expanded to hide or show their subtasks.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78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monitoring</a:t>
            </a: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 tasks, resources, people and time</a:t>
            </a:r>
            <a:br>
              <a:rPr sz="4400"/>
            </a:b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57200" y="1844280"/>
            <a:ext cx="8228880" cy="42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Gantt chart is modified as necessary as the project proceeds so it accurately reflect real events and progress.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Milestones are major progress landmarks.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Milestones tell you whether the project is running on time.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Gantt Charts …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85840" y="1483920"/>
            <a:ext cx="8571600" cy="42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7222" lnSpcReduction="10000"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Plan necessary tasks in advance.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Monitor progress of a project.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Are used to make predictions.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Show task dependencies and timing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But I know you want 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see the </a:t>
            </a:r>
            <a:r>
              <a:rPr b="0" lang="en-AU" sz="3600" spc="-1" strike="noStrik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alibri"/>
                <a:ea typeface="DejaVu Sans"/>
              </a:rPr>
              <a:t>projman-gantt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slideshow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 DARE you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"/>
          <p:cNvSpPr/>
          <p:nvPr/>
        </p:nvSpPr>
        <p:spPr>
          <a:xfrm>
            <a:off x="457200" y="1599840"/>
            <a:ext cx="8228880" cy="16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5000" lnSpcReduction="10000"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Applied Computing Slideshows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by Mark Kelly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vcedata.com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mark@vcedata.com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799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3"/>
          <p:cNvSpPr/>
          <p:nvPr/>
        </p:nvSpPr>
        <p:spPr>
          <a:xfrm>
            <a:off x="428760" y="3500280"/>
            <a:ext cx="8357400" cy="1464840"/>
          </a:xfrm>
          <a:custGeom>
            <a:avLst/>
            <a:gdLst>
              <a:gd name="textAreaLeft" fmla="*/ 0 w 8357400"/>
              <a:gd name="textAreaRight" fmla="*/ 8357760 w 8357400"/>
              <a:gd name="textAreaTop" fmla="*/ 0 h 1464840"/>
              <a:gd name="textAreaBottom" fmla="*/ 1465200 h 1464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Arial"/>
              </a:rPr>
              <a:t>These slideshows may be freely used, modified or distributed by teachers and students anywhere on the planet (but not elsewhere).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Arial"/>
              </a:rPr>
              <a:t>They may NOT be sold.  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Arial"/>
              </a:rPr>
              <a:t>They must NOT be redistributed if you modify them.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What is project management?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ff6600"/>
                </a:solidFill>
                <a:latin typeface="Calibri"/>
                <a:ea typeface="DejaVu Sans"/>
              </a:rPr>
              <a:t>identifying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tasks, resources, people and time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ff6600"/>
                </a:solidFill>
                <a:latin typeface="Calibri"/>
                <a:ea typeface="DejaVu Sans"/>
              </a:rPr>
              <a:t>scheduling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tasks, resources, people and time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3200" spc="-1" strike="noStrike">
                <a:solidFill>
                  <a:srgbClr val="ff6600"/>
                </a:solidFill>
                <a:latin typeface="Calibri"/>
                <a:ea typeface="DejaVu Sans"/>
              </a:rPr>
              <a:t>monitoring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AU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tasks, resources, people and time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240000" y="4382640"/>
            <a:ext cx="2619000" cy="174276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520000" y="3600000"/>
            <a:ext cx="4336200" cy="288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What is a Project?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 series of tasks worked on by several people within </a:t>
            </a:r>
            <a:r>
              <a:rPr b="1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constraints</a:t>
            </a: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of time, money and resources, to achieve a desired goal.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 are ‘one-off’, unique events – they’re not routine daily or weekly tasks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Typically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57200" y="1600200"/>
            <a:ext cx="8228880" cy="38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4444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 are 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big – in terms of time, money, </a:t>
            </a:r>
            <a:r>
              <a:rPr b="0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resources (e.g. staff), disruption of normal operations, 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Big risks of loss, waste or damage if projects are mishandled.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Project Manager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Projects need to be managed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Manager organises money, time and resources (equipment, personnel) to ensure project tasks start and finish on time and are not too disruptive, wasteful or costly 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62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Projects must finish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591120" y="900000"/>
            <a:ext cx="8228880" cy="16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On time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Within budget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Achieving their original goals</a:t>
            </a:r>
            <a:endParaRPr b="0" lang="en-AU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40000" y="306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880000" y="3420000"/>
            <a:ext cx="2520000" cy="14400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5760000" y="3136320"/>
            <a:ext cx="2657160" cy="172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Gantt charts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Picture 2" descr="D:\sites\mckinnon\vceit\ganttpert\gantt-tute\gantt.gif"/>
          <p:cNvPicPr/>
          <p:nvPr/>
        </p:nvPicPr>
        <p:blipFill>
          <a:blip r:embed="rId1"/>
          <a:stretch/>
        </p:blipFill>
        <p:spPr>
          <a:xfrm>
            <a:off x="360000" y="1800000"/>
            <a:ext cx="783756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WBS</a:t>
            </a: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56840" y="1599840"/>
            <a:ext cx="7828920" cy="32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AU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W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ork </a:t>
            </a:r>
            <a:r>
              <a:rPr b="0" lang="en-AU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B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reakdown </a:t>
            </a:r>
            <a:r>
              <a:rPr b="0" lang="en-AU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S</a:t>
            </a: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tructure is a good way of beginning a Gantt chart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In a WBS all the tasks (and subtasks) in the project are identified and put in order of execution.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Ensures necessary jobs are not forgotten!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8880" cy="178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solidFill>
                  <a:srgbClr val="ff0000"/>
                </a:solidFill>
                <a:latin typeface="Calibri"/>
              </a:rPr>
              <a:t>identifying</a:t>
            </a:r>
            <a:r>
              <a:rPr b="0" lang="en-AU" sz="4400" spc="-1" strike="noStrike">
                <a:solidFill>
                  <a:srgbClr val="000000"/>
                </a:solidFill>
                <a:latin typeface="Calibri"/>
              </a:rPr>
              <a:t> tasks, resources, people and time</a:t>
            </a:r>
            <a:br>
              <a:rPr sz="4400"/>
            </a:br>
            <a:endParaRPr b="0" lang="en-A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57200" y="1844280"/>
            <a:ext cx="8228880" cy="42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WBS – work breakdown structure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List the tasks and subtasks that need to be done from start to finish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Don’t leave things out!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Application>LibreOffice/24.2.5.2$Windows_X86_64 LibreOffice_project/bffef4ea93e59bebbeaf7f431bb02b1a39ee8a59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2009-02-06T14:31:51Z</dcterms:created>
  <dc:creator>kel</dc:creator>
  <dc:description/>
  <dc:language>en-AU</dc:language>
  <cp:lastModifiedBy/>
  <dcterms:modified xsi:type="dcterms:W3CDTF">2024-08-13T14:17:37Z</dcterms:modified>
  <cp:revision>27</cp:revision>
  <dc:subject/>
  <dc:title>IT Applications Theory Slideshows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